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1" r:id="rId6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s, Michelle" initials="A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FEB6D-5571-49EA-B3CA-263A188ED29D}" v="5" dt="2022-12-12T19:13:18.177"/>
    <p1510:client id="{CDABAF25-0971-4B2C-ACAC-C3A2ABBAA9D1}" v="8" dt="2022-12-12T17:20:10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>
      <p:cViewPr>
        <p:scale>
          <a:sx n="120" d="100"/>
          <a:sy n="120" d="100"/>
        </p:scale>
        <p:origin x="1896" y="-2238"/>
      </p:cViewPr>
      <p:guideLst>
        <p:guide orient="horz" pos="2160"/>
        <p:guide pos="2880"/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Alice" userId="S::alice.liu3@seattlechildrens.org::4a52d0c2-1eb4-4b11-b1a5-b403e516222c" providerId="AD" clId="Web-{71FFEB6D-5571-49EA-B3CA-263A188ED29D}"/>
    <pc:docChg chg="modSld">
      <pc:chgData name="Liu, Alice" userId="S::alice.liu3@seattlechildrens.org::4a52d0c2-1eb4-4b11-b1a5-b403e516222c" providerId="AD" clId="Web-{71FFEB6D-5571-49EA-B3CA-263A188ED29D}" dt="2022-12-12T19:13:18.177" v="4"/>
      <pc:docMkLst>
        <pc:docMk/>
      </pc:docMkLst>
      <pc:sldChg chg="addSp delSp modSp">
        <pc:chgData name="Liu, Alice" userId="S::alice.liu3@seattlechildrens.org::4a52d0c2-1eb4-4b11-b1a5-b403e516222c" providerId="AD" clId="Web-{71FFEB6D-5571-49EA-B3CA-263A188ED29D}" dt="2022-12-12T19:13:18.177" v="4"/>
        <pc:sldMkLst>
          <pc:docMk/>
          <pc:sldMk cId="3752968703" sldId="261"/>
        </pc:sldMkLst>
        <pc:spChg chg="add del">
          <ac:chgData name="Liu, Alice" userId="S::alice.liu3@seattlechildrens.org::4a52d0c2-1eb4-4b11-b1a5-b403e516222c" providerId="AD" clId="Web-{71FFEB6D-5571-49EA-B3CA-263A188ED29D}" dt="2022-12-12T19:13:15.645" v="2"/>
          <ac:spMkLst>
            <pc:docMk/>
            <pc:sldMk cId="3752968703" sldId="261"/>
            <ac:spMk id="92" creationId="{00000000-0000-0000-0000-000000000000}"/>
          </ac:spMkLst>
        </pc:spChg>
        <pc:cxnChg chg="del mod">
          <ac:chgData name="Liu, Alice" userId="S::alice.liu3@seattlechildrens.org::4a52d0c2-1eb4-4b11-b1a5-b403e516222c" providerId="AD" clId="Web-{71FFEB6D-5571-49EA-B3CA-263A188ED29D}" dt="2022-12-12T19:13:18.177" v="4"/>
          <ac:cxnSpMkLst>
            <pc:docMk/>
            <pc:sldMk cId="3752968703" sldId="261"/>
            <ac:cxnSpMk id="44" creationId="{00000000-0000-0000-0000-000000000000}"/>
          </ac:cxnSpMkLst>
        </pc:cxnChg>
        <pc:cxnChg chg="del mod">
          <ac:chgData name="Liu, Alice" userId="S::alice.liu3@seattlechildrens.org::4a52d0c2-1eb4-4b11-b1a5-b403e516222c" providerId="AD" clId="Web-{71FFEB6D-5571-49EA-B3CA-263A188ED29D}" dt="2022-12-12T19:13:16.942" v="3"/>
          <ac:cxnSpMkLst>
            <pc:docMk/>
            <pc:sldMk cId="3752968703" sldId="261"/>
            <ac:cxnSpMk id="86" creationId="{56F7FE86-23B7-B673-8BB6-C58323448A9D}"/>
          </ac:cxnSpMkLst>
        </pc:cxnChg>
      </pc:sldChg>
    </pc:docChg>
  </pc:docChgLst>
  <pc:docChgLst>
    <pc:chgData name="Liu, Alice" userId="4a52d0c2-1eb4-4b11-b1a5-b403e516222c" providerId="ADAL" clId="{CDABAF25-0971-4B2C-ACAC-C3A2ABBAA9D1}"/>
    <pc:docChg chg="undo custSel modSld">
      <pc:chgData name="Liu, Alice" userId="4a52d0c2-1eb4-4b11-b1a5-b403e516222c" providerId="ADAL" clId="{CDABAF25-0971-4B2C-ACAC-C3A2ABBAA9D1}" dt="2022-12-12T19:22:50.775" v="527" actId="20577"/>
      <pc:docMkLst>
        <pc:docMk/>
      </pc:docMkLst>
      <pc:sldChg chg="modSp mod">
        <pc:chgData name="Liu, Alice" userId="4a52d0c2-1eb4-4b11-b1a5-b403e516222c" providerId="ADAL" clId="{CDABAF25-0971-4B2C-ACAC-C3A2ABBAA9D1}" dt="2022-12-12T17:33:06.553" v="338" actId="20577"/>
        <pc:sldMkLst>
          <pc:docMk/>
          <pc:sldMk cId="107257446" sldId="256"/>
        </pc:sldMkLst>
        <pc:spChg chg="mod">
          <ac:chgData name="Liu, Alice" userId="4a52d0c2-1eb4-4b11-b1a5-b403e516222c" providerId="ADAL" clId="{CDABAF25-0971-4B2C-ACAC-C3A2ABBAA9D1}" dt="2022-12-07T04:01:56.644" v="56" actId="1076"/>
          <ac:spMkLst>
            <pc:docMk/>
            <pc:sldMk cId="107257446" sldId="256"/>
            <ac:spMk id="2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33:06.553" v="338" actId="20577"/>
          <ac:spMkLst>
            <pc:docMk/>
            <pc:sldMk cId="107257446" sldId="256"/>
            <ac:spMk id="3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07T03:59:24.910" v="4" actId="1076"/>
          <ac:spMkLst>
            <pc:docMk/>
            <pc:sldMk cId="107257446" sldId="256"/>
            <ac:spMk id="5" creationId="{88E294BD-503F-B450-6EE8-9E91EB18634B}"/>
          </ac:spMkLst>
        </pc:spChg>
        <pc:picChg chg="mod">
          <ac:chgData name="Liu, Alice" userId="4a52d0c2-1eb4-4b11-b1a5-b403e516222c" providerId="ADAL" clId="{CDABAF25-0971-4B2C-ACAC-C3A2ABBAA9D1}" dt="2022-12-07T04:02:02.475" v="58" actId="1076"/>
          <ac:picMkLst>
            <pc:docMk/>
            <pc:sldMk cId="107257446" sldId="256"/>
            <ac:picMk id="4" creationId="{00000000-0000-0000-0000-000000000000}"/>
          </ac:picMkLst>
        </pc:picChg>
      </pc:sldChg>
      <pc:sldChg chg="addSp modSp mod">
        <pc:chgData name="Liu, Alice" userId="4a52d0c2-1eb4-4b11-b1a5-b403e516222c" providerId="ADAL" clId="{CDABAF25-0971-4B2C-ACAC-C3A2ABBAA9D1}" dt="2022-12-12T19:22:50.775" v="527" actId="20577"/>
        <pc:sldMkLst>
          <pc:docMk/>
          <pc:sldMk cId="3752968703" sldId="261"/>
        </pc:sldMkLst>
        <pc:spChg chg="add mod">
          <ac:chgData name="Liu, Alice" userId="4a52d0c2-1eb4-4b11-b1a5-b403e516222c" providerId="ADAL" clId="{CDABAF25-0971-4B2C-ACAC-C3A2ABBAA9D1}" dt="2022-12-12T19:22:50.775" v="527" actId="20577"/>
          <ac:spMkLst>
            <pc:docMk/>
            <pc:sldMk cId="3752968703" sldId="261"/>
            <ac:spMk id="3" creationId="{673AB5CC-4369-40C9-AE67-4B71A5311C1A}"/>
          </ac:spMkLst>
        </pc:spChg>
        <pc:spChg chg="mod">
          <ac:chgData name="Liu, Alice" userId="4a52d0c2-1eb4-4b11-b1a5-b403e516222c" providerId="ADAL" clId="{CDABAF25-0971-4B2C-ACAC-C3A2ABBAA9D1}" dt="2022-12-12T17:23:35.331" v="283"/>
          <ac:spMkLst>
            <pc:docMk/>
            <pc:sldMk cId="3752968703" sldId="261"/>
            <ac:spMk id="26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10:32.374" v="92" actId="1076"/>
          <ac:spMkLst>
            <pc:docMk/>
            <pc:sldMk cId="3752968703" sldId="261"/>
            <ac:spMk id="34" creationId="{B114C7CA-CB39-CF23-C38B-A0BEDD4717B2}"/>
          </ac:spMkLst>
        </pc:spChg>
        <pc:spChg chg="mod">
          <ac:chgData name="Liu, Alice" userId="4a52d0c2-1eb4-4b11-b1a5-b403e516222c" providerId="ADAL" clId="{CDABAF25-0971-4B2C-ACAC-C3A2ABBAA9D1}" dt="2022-12-12T17:32:40.540" v="300" actId="14100"/>
          <ac:spMkLst>
            <pc:docMk/>
            <pc:sldMk cId="3752968703" sldId="261"/>
            <ac:spMk id="78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16:41.555" v="353"/>
          <ac:spMkLst>
            <pc:docMk/>
            <pc:sldMk cId="3752968703" sldId="261"/>
            <ac:spMk id="157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18:34" v="385" actId="20577"/>
          <ac:spMkLst>
            <pc:docMk/>
            <pc:sldMk cId="3752968703" sldId="261"/>
            <ac:spMk id="217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14:57.383" v="342"/>
          <ac:spMkLst>
            <pc:docMk/>
            <pc:sldMk cId="3752968703" sldId="261"/>
            <ac:spMk id="221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21:51.886" v="392" actId="20577"/>
          <ac:spMkLst>
            <pc:docMk/>
            <pc:sldMk cId="3752968703" sldId="261"/>
            <ac:spMk id="246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32:11.364" v="292" actId="1035"/>
          <ac:spMkLst>
            <pc:docMk/>
            <pc:sldMk cId="3752968703" sldId="261"/>
            <ac:spMk id="247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16:35.030" v="352" actId="20577"/>
          <ac:spMkLst>
            <pc:docMk/>
            <pc:sldMk cId="3752968703" sldId="261"/>
            <ac:spMk id="305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14:48.537" v="340"/>
          <ac:spMkLst>
            <pc:docMk/>
            <pc:sldMk cId="3752968703" sldId="261"/>
            <ac:spMk id="334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9:21:40.695" v="386" actId="20577"/>
          <ac:spMkLst>
            <pc:docMk/>
            <pc:sldMk cId="3752968703" sldId="261"/>
            <ac:spMk id="336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32:25.569" v="297" actId="1076"/>
          <ac:spMkLst>
            <pc:docMk/>
            <pc:sldMk cId="3752968703" sldId="261"/>
            <ac:spMk id="337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32:31.569" v="298" actId="1076"/>
          <ac:spMkLst>
            <pc:docMk/>
            <pc:sldMk cId="3752968703" sldId="261"/>
            <ac:spMk id="338" creationId="{00000000-0000-0000-0000-000000000000}"/>
          </ac:spMkLst>
        </pc:spChg>
        <pc:spChg chg="mod">
          <ac:chgData name="Liu, Alice" userId="4a52d0c2-1eb4-4b11-b1a5-b403e516222c" providerId="ADAL" clId="{CDABAF25-0971-4B2C-ACAC-C3A2ABBAA9D1}" dt="2022-12-12T17:33:26.865" v="339" actId="14100"/>
          <ac:spMkLst>
            <pc:docMk/>
            <pc:sldMk cId="3752968703" sldId="261"/>
            <ac:spMk id="816" creationId="{00000000-0000-0000-0000-000000000000}"/>
          </ac:spMkLst>
        </pc:spChg>
        <pc:cxnChg chg="mod">
          <ac:chgData name="Liu, Alice" userId="4a52d0c2-1eb4-4b11-b1a5-b403e516222c" providerId="ADAL" clId="{CDABAF25-0971-4B2C-ACAC-C3A2ABBAA9D1}" dt="2022-12-12T17:31:59.365" v="286" actId="1076"/>
          <ac:cxnSpMkLst>
            <pc:docMk/>
            <pc:sldMk cId="3752968703" sldId="261"/>
            <ac:cxnSpMk id="242" creationId="{00000000-0000-0000-0000-000000000000}"/>
          </ac:cxnSpMkLst>
        </pc:cxnChg>
        <pc:cxnChg chg="mod">
          <ac:chgData name="Liu, Alice" userId="4a52d0c2-1eb4-4b11-b1a5-b403e516222c" providerId="ADAL" clId="{CDABAF25-0971-4B2C-ACAC-C3A2ABBAA9D1}" dt="2022-12-12T17:32:40.540" v="300" actId="14100"/>
          <ac:cxnSpMkLst>
            <pc:docMk/>
            <pc:sldMk cId="3752968703" sldId="261"/>
            <ac:cxnSpMk id="330" creationId="{00000000-0000-0000-0000-000000000000}"/>
          </ac:cxnSpMkLst>
        </pc:cxnChg>
        <pc:cxnChg chg="mod">
          <ac:chgData name="Liu, Alice" userId="4a52d0c2-1eb4-4b11-b1a5-b403e516222c" providerId="ADAL" clId="{CDABAF25-0971-4B2C-ACAC-C3A2ABBAA9D1}" dt="2022-12-12T17:32:06.198" v="291" actId="1036"/>
          <ac:cxnSpMkLst>
            <pc:docMk/>
            <pc:sldMk cId="3752968703" sldId="261"/>
            <ac:cxnSpMk id="332" creationId="{00000000-0000-0000-0000-000000000000}"/>
          </ac:cxnSpMkLst>
        </pc:cxnChg>
        <pc:cxnChg chg="mod">
          <ac:chgData name="Liu, Alice" userId="4a52d0c2-1eb4-4b11-b1a5-b403e516222c" providerId="ADAL" clId="{CDABAF25-0971-4B2C-ACAC-C3A2ABBAA9D1}" dt="2022-12-12T17:32:25.569" v="297" actId="1076"/>
          <ac:cxnSpMkLst>
            <pc:docMk/>
            <pc:sldMk cId="3752968703" sldId="261"/>
            <ac:cxnSpMk id="352" creationId="{00000000-0000-0000-0000-000000000000}"/>
          </ac:cxnSpMkLst>
        </pc:cxnChg>
        <pc:cxnChg chg="mod">
          <ac:chgData name="Liu, Alice" userId="4a52d0c2-1eb4-4b11-b1a5-b403e516222c" providerId="ADAL" clId="{CDABAF25-0971-4B2C-ACAC-C3A2ABBAA9D1}" dt="2022-12-12T17:32:11.364" v="292" actId="1035"/>
          <ac:cxnSpMkLst>
            <pc:docMk/>
            <pc:sldMk cId="3752968703" sldId="261"/>
            <ac:cxnSpMk id="353" creationId="{00000000-0000-0000-0000-000000000000}"/>
          </ac:cxnSpMkLst>
        </pc:cxnChg>
        <pc:cxnChg chg="mod">
          <ac:chgData name="Liu, Alice" userId="4a52d0c2-1eb4-4b11-b1a5-b403e516222c" providerId="ADAL" clId="{CDABAF25-0971-4B2C-ACAC-C3A2ABBAA9D1}" dt="2022-12-12T17:32:31.569" v="298" actId="1076"/>
          <ac:cxnSpMkLst>
            <pc:docMk/>
            <pc:sldMk cId="3752968703" sldId="261"/>
            <ac:cxnSpMk id="65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B3622-3BDA-4FED-BE69-B8ABCF01580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685800"/>
            <a:ext cx="2609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27CA-6EB5-4C3E-AF7A-3504E3DB6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4075" y="685800"/>
            <a:ext cx="2609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4834D-FCD7-4C5C-85D7-76FE022611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4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9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3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9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6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9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3B2A-73C7-4C93-9A1E-B228B157058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0ADBC-493C-4B55-85B2-0981122B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4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30" y="2114683"/>
            <a:ext cx="6454140" cy="2058035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Proposal, Initiative, and Data Request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795" y="7162800"/>
            <a:ext cx="2213610" cy="323717"/>
          </a:xfrm>
        </p:spPr>
        <p:txBody>
          <a:bodyPr>
            <a:normAutofit fontScale="77500" lnSpcReduction="20000"/>
          </a:bodyPr>
          <a:lstStyle/>
          <a:p>
            <a:r>
              <a:rPr lang="en-US" sz="1400" dirty="0"/>
              <a:t>Version 2.0 finalized on 12DEC2022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4495800"/>
            <a:ext cx="249936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8E294BD-503F-B450-6EE8-9E91EB18634B}"/>
              </a:ext>
            </a:extLst>
          </p:cNvPr>
          <p:cNvSpPr txBox="1">
            <a:spLocks/>
          </p:cNvSpPr>
          <p:nvPr/>
        </p:nvSpPr>
        <p:spPr>
          <a:xfrm>
            <a:off x="548640" y="5885588"/>
            <a:ext cx="6217920" cy="189627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>
            <a:lvl1pPr algn="ctr" defTabSz="966612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Scientific Development and Oversight Committee</a:t>
            </a:r>
          </a:p>
        </p:txBody>
      </p:sp>
    </p:spTree>
    <p:extLst>
      <p:ext uri="{BB962C8B-B14F-4D97-AF65-F5344CB8AC3E}">
        <p14:creationId xmlns:p14="http://schemas.microsoft.com/office/powerpoint/2010/main" val="1072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3" name="Elbow Connector 332"/>
          <p:cNvCxnSpPr>
            <a:cxnSpLocks/>
            <a:endCxn id="335" idx="1"/>
          </p:cNvCxnSpPr>
          <p:nvPr/>
        </p:nvCxnSpPr>
        <p:spPr>
          <a:xfrm>
            <a:off x="4445852" y="549458"/>
            <a:ext cx="259385" cy="1426027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7695837-C01F-5159-EE01-A417BCF8FD99}"/>
              </a:ext>
            </a:extLst>
          </p:cNvPr>
          <p:cNvCxnSpPr>
            <a:cxnSpLocks/>
            <a:stCxn id="127" idx="3"/>
          </p:cNvCxnSpPr>
          <p:nvPr/>
        </p:nvCxnSpPr>
        <p:spPr>
          <a:xfrm flipH="1">
            <a:off x="1441233" y="5081148"/>
            <a:ext cx="464147" cy="557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20505" y="2717033"/>
            <a:ext cx="1318993" cy="7291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PRCOIN Project Staff distributes RP/IN to SDOC &amp; DAC for review</a:t>
            </a:r>
          </a:p>
        </p:txBody>
      </p:sp>
      <p:sp>
        <p:nvSpPr>
          <p:cNvPr id="66" name="Rectangle: Rounded Corners 65"/>
          <p:cNvSpPr/>
          <p:nvPr/>
        </p:nvSpPr>
        <p:spPr>
          <a:xfrm>
            <a:off x="358169" y="4526307"/>
            <a:ext cx="956056" cy="5826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950" dirty="0">
                <a:solidFill>
                  <a:schemeClr val="tx1"/>
                </a:solidFill>
              </a:rPr>
              <a:t>DAC notifies SDOC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48395" y="5523428"/>
            <a:ext cx="1375605" cy="748569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SDOC communicates denial to Investigator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and PR-COIN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289649" y="8198120"/>
            <a:ext cx="1655799" cy="9453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SDOC instructs Investigator  to submit Final RP/IN and Lay Summary  and apply for IRB approval at institutional IRB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784600" y="1462870"/>
            <a:ext cx="406400" cy="289730"/>
          </a:xfrm>
          <a:prstGeom prst="rect">
            <a:avLst/>
          </a:prstGeom>
          <a:noFill/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5715000" y="3161531"/>
            <a:ext cx="1533349" cy="572269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communicates IRB denial to SDOC and PRCOIN Project Staff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243867" y="5105400"/>
            <a:ext cx="657684" cy="382063"/>
          </a:xfrm>
          <a:prstGeom prst="rect">
            <a:avLst/>
          </a:prstGeom>
          <a:noFill/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900" dirty="0"/>
              <a:t>Revisions needed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20505" y="1525929"/>
            <a:ext cx="1318993" cy="10648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spcCol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PRCOIN Project Staff enters RP/IN request (or modifications) into tracker &amp; notifies SDOC &amp; DAC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466909" y="4495800"/>
            <a:ext cx="700171" cy="289730"/>
          </a:xfrm>
          <a:prstGeom prst="rect">
            <a:avLst/>
          </a:prstGeom>
          <a:noFill/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117" name="Flowchart: Decision 116"/>
          <p:cNvSpPr/>
          <p:nvPr/>
        </p:nvSpPr>
        <p:spPr>
          <a:xfrm>
            <a:off x="3209636" y="14908"/>
            <a:ext cx="1276928" cy="1080625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9039" tIns="34520" rIns="69039" bIns="34520" spcCol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Will a limited dataset be used?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3954485" y="5029201"/>
            <a:ext cx="3026869" cy="6095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Project Staff notifies Investigator, SDOC, and DAC of IRB approvals; provides DAC with final approved proposal packet (email to pr-coin@seattlechildrens.org)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953476" y="5791200"/>
            <a:ext cx="3026869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039" tIns="34520" rIns="69039" bIns="345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PR-COIN Project Staff logs request status in Research and Data Tracker and files documentation</a:t>
            </a:r>
          </a:p>
        </p:txBody>
      </p:sp>
      <p:cxnSp>
        <p:nvCxnSpPr>
          <p:cNvPr id="270" name="Straight Arrow Connector 269"/>
          <p:cNvCxnSpPr>
            <a:cxnSpLocks/>
          </p:cNvCxnSpPr>
          <p:nvPr/>
        </p:nvCxnSpPr>
        <p:spPr>
          <a:xfrm>
            <a:off x="2280001" y="2551297"/>
            <a:ext cx="0" cy="1657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5" name="Flowchart: Decision 304"/>
          <p:cNvSpPr/>
          <p:nvPr/>
        </p:nvSpPr>
        <p:spPr>
          <a:xfrm>
            <a:off x="4738984" y="3581400"/>
            <a:ext cx="1457877" cy="986168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34520" rIns="0" bIns="34520" spcCol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Project Staff confirms IRB approvals received</a:t>
            </a:r>
          </a:p>
        </p:txBody>
      </p:sp>
      <p:cxnSp>
        <p:nvCxnSpPr>
          <p:cNvPr id="330" name="Elbow Connector 329"/>
          <p:cNvCxnSpPr>
            <a:cxnSpLocks/>
            <a:stCxn id="78" idx="3"/>
            <a:endCxn id="117" idx="1"/>
          </p:cNvCxnSpPr>
          <p:nvPr/>
        </p:nvCxnSpPr>
        <p:spPr>
          <a:xfrm flipV="1">
            <a:off x="2945448" y="555221"/>
            <a:ext cx="264188" cy="8115557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6" name="Rectangle 335"/>
          <p:cNvSpPr/>
          <p:nvPr/>
        </p:nvSpPr>
        <p:spPr>
          <a:xfrm>
            <a:off x="3953476" y="6393768"/>
            <a:ext cx="3026875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744" tIns="43372" rIns="86744" bIns="43372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DAC meet with Investigator and finalizes analysis plan and data artifacts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3933491" y="8590271"/>
            <a:ext cx="3066835" cy="230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744" tIns="43372" rIns="86744" bIns="43372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Analyst archives data set</a:t>
            </a:r>
          </a:p>
        </p:txBody>
      </p:sp>
      <p:sp>
        <p:nvSpPr>
          <p:cNvPr id="338" name="Rounded Rectangle 337"/>
          <p:cNvSpPr/>
          <p:nvPr/>
        </p:nvSpPr>
        <p:spPr>
          <a:xfrm>
            <a:off x="3934948" y="8981003"/>
            <a:ext cx="3066835" cy="237977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6744" tIns="43372" rIns="86744" bIns="43372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Analyst logs data set into data set log</a:t>
            </a:r>
          </a:p>
        </p:txBody>
      </p:sp>
      <p:cxnSp>
        <p:nvCxnSpPr>
          <p:cNvPr id="386" name="Elbow Connector 385"/>
          <p:cNvCxnSpPr>
            <a:stCxn id="305" idx="3"/>
            <a:endCxn id="157" idx="2"/>
          </p:cNvCxnSpPr>
          <p:nvPr/>
        </p:nvCxnSpPr>
        <p:spPr>
          <a:xfrm flipV="1">
            <a:off x="6196861" y="3733800"/>
            <a:ext cx="284814" cy="340684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Elbow Connector 387"/>
          <p:cNvCxnSpPr>
            <a:stCxn id="305" idx="2"/>
            <a:endCxn id="217" idx="0"/>
          </p:cNvCxnSpPr>
          <p:nvPr/>
        </p:nvCxnSpPr>
        <p:spPr>
          <a:xfrm rot="5400000">
            <a:off x="5237106" y="4798383"/>
            <a:ext cx="461633" cy="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283863" y="2720341"/>
            <a:ext cx="1128474" cy="575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De-identified or aggregate data will be used</a:t>
            </a:r>
          </a:p>
        </p:txBody>
      </p:sp>
      <p:cxnSp>
        <p:nvCxnSpPr>
          <p:cNvPr id="279" name="Straight Arrow Connector 278"/>
          <p:cNvCxnSpPr>
            <a:stCxn id="217" idx="2"/>
            <a:endCxn id="221" idx="0"/>
          </p:cNvCxnSpPr>
          <p:nvPr/>
        </p:nvCxnSpPr>
        <p:spPr>
          <a:xfrm flipH="1">
            <a:off x="5466911" y="5638800"/>
            <a:ext cx="1009" cy="152400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781242" y="4532782"/>
            <a:ext cx="997519" cy="5726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SDOC notifies Investigator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624518" y="3611107"/>
            <a:ext cx="1310966" cy="7984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SDOC reviews to assure RP/IN meets selection criteria  </a:t>
            </a:r>
          </a:p>
        </p:txBody>
      </p:sp>
      <p:cxnSp>
        <p:nvCxnSpPr>
          <p:cNvPr id="75" name="Straight Arrow Connector 74"/>
          <p:cNvCxnSpPr>
            <a:cxnSpLocks/>
          </p:cNvCxnSpPr>
          <p:nvPr/>
        </p:nvCxnSpPr>
        <p:spPr>
          <a:xfrm flipH="1">
            <a:off x="2237335" y="3446179"/>
            <a:ext cx="1" cy="16492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051084" y="3795757"/>
            <a:ext cx="430591" cy="289730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801560" y="5523428"/>
            <a:ext cx="997520" cy="714066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submits revisions to SDOC 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676400" y="5181600"/>
            <a:ext cx="406408" cy="243564"/>
          </a:xfrm>
          <a:prstGeom prst="rect">
            <a:avLst/>
          </a:prstGeom>
          <a:noFill/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cxnSp>
        <p:nvCxnSpPr>
          <p:cNvPr id="332" name="Elbow Connector 331"/>
          <p:cNvCxnSpPr>
            <a:stCxn id="336" idx="2"/>
            <a:endCxn id="246" idx="0"/>
          </p:cNvCxnSpPr>
          <p:nvPr/>
        </p:nvCxnSpPr>
        <p:spPr>
          <a:xfrm rot="5400000">
            <a:off x="5391386" y="7002692"/>
            <a:ext cx="151053" cy="4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221" idx="2"/>
            <a:endCxn id="336" idx="0"/>
          </p:cNvCxnSpPr>
          <p:nvPr/>
        </p:nvCxnSpPr>
        <p:spPr>
          <a:xfrm>
            <a:off x="5466911" y="6248400"/>
            <a:ext cx="3" cy="145368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3953474" y="7078221"/>
            <a:ext cx="3026871" cy="617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039" tIns="34520" rIns="69039" bIns="345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meet with DAC and submits progress reports on timed cadence to SDOC.* </a:t>
            </a:r>
          </a:p>
          <a:p>
            <a:pPr algn="ctr"/>
            <a:r>
              <a:rPr lang="en-US" sz="1000" dirty="0"/>
              <a:t>Prior to publishing provide manuscript to SDOC for review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3953479" y="7848600"/>
            <a:ext cx="3026866" cy="5808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039" tIns="34520" rIns="69039" bIns="345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publishes per PR-COIN Manuscript Guidelines and Publication Policy. Notify SDOC &amp; pr-coin@seattlechildrens.org</a:t>
            </a:r>
          </a:p>
        </p:txBody>
      </p:sp>
      <p:cxnSp>
        <p:nvCxnSpPr>
          <p:cNvPr id="352" name="Straight Arrow Connector 351"/>
          <p:cNvCxnSpPr>
            <a:stCxn id="247" idx="2"/>
            <a:endCxn id="337" idx="0"/>
          </p:cNvCxnSpPr>
          <p:nvPr/>
        </p:nvCxnSpPr>
        <p:spPr>
          <a:xfrm flipH="1">
            <a:off x="5466909" y="8429467"/>
            <a:ext cx="3" cy="160804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>
            <a:stCxn id="246" idx="2"/>
            <a:endCxn id="247" idx="0"/>
          </p:cNvCxnSpPr>
          <p:nvPr/>
        </p:nvCxnSpPr>
        <p:spPr>
          <a:xfrm>
            <a:off x="5466910" y="7696200"/>
            <a:ext cx="2" cy="152400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4" name="Rectangle 333"/>
          <p:cNvSpPr/>
          <p:nvPr/>
        </p:nvSpPr>
        <p:spPr>
          <a:xfrm>
            <a:off x="4705236" y="2415542"/>
            <a:ext cx="1525375" cy="5600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PRCOIN Project Staff applies for CC IRB approval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4705237" y="1695450"/>
            <a:ext cx="1776438" cy="560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sends local IRB approval letter to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pr-coin@seattlechildrens.org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3255753" y="3503724"/>
            <a:ext cx="1184695" cy="1293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Investigator sends local IRB determination of non-human subjects research letter to pr-coin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@seattlechildrens.org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4557629" y="700870"/>
            <a:ext cx="700171" cy="289730"/>
          </a:xfrm>
          <a:prstGeom prst="rect">
            <a:avLst/>
          </a:prstGeom>
          <a:noFill/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cxnSp>
        <p:nvCxnSpPr>
          <p:cNvPr id="342" name="Elbow Connector 341"/>
          <p:cNvCxnSpPr>
            <a:stCxn id="334" idx="2"/>
            <a:endCxn id="305" idx="0"/>
          </p:cNvCxnSpPr>
          <p:nvPr/>
        </p:nvCxnSpPr>
        <p:spPr>
          <a:xfrm rot="5400000">
            <a:off x="5165030" y="3278505"/>
            <a:ext cx="605789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Elbow Connector 655"/>
          <p:cNvCxnSpPr>
            <a:stCxn id="337" idx="2"/>
            <a:endCxn id="338" idx="0"/>
          </p:cNvCxnSpPr>
          <p:nvPr/>
        </p:nvCxnSpPr>
        <p:spPr>
          <a:xfrm rot="16200000" flipH="1">
            <a:off x="5387597" y="8900234"/>
            <a:ext cx="160080" cy="1457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6" name="Rounded Rectangle 815"/>
          <p:cNvSpPr/>
          <p:nvPr/>
        </p:nvSpPr>
        <p:spPr>
          <a:xfrm>
            <a:off x="1441233" y="465347"/>
            <a:ext cx="1527542" cy="945316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52024" rIns="0" bIns="52024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START HERE: </a:t>
            </a:r>
            <a:r>
              <a:rPr lang="en-US" sz="1000" dirty="0">
                <a:solidFill>
                  <a:schemeClr val="tx1"/>
                </a:solidFill>
              </a:rPr>
              <a:t>Investigator submits RP/IN to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pr-coin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@seattlechildrens.org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14C7CA-CB39-CF23-C38B-A0BEDD4717B2}"/>
              </a:ext>
            </a:extLst>
          </p:cNvPr>
          <p:cNvSpPr txBox="1"/>
          <p:nvPr/>
        </p:nvSpPr>
        <p:spPr>
          <a:xfrm>
            <a:off x="5369623" y="113531"/>
            <a:ext cx="2355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SDOC</a:t>
            </a:r>
            <a:r>
              <a:rPr lang="en-US" sz="1000" dirty="0"/>
              <a:t>: Scientific Development &amp; Oversight Committee</a:t>
            </a:r>
          </a:p>
          <a:p>
            <a:r>
              <a:rPr lang="en-US" sz="1000" b="1" dirty="0"/>
              <a:t>CC: </a:t>
            </a:r>
            <a:r>
              <a:rPr lang="en-US" sz="1000" dirty="0"/>
              <a:t>Coordinating Center</a:t>
            </a:r>
          </a:p>
          <a:p>
            <a:r>
              <a:rPr lang="en-US" sz="1000" b="1" dirty="0"/>
              <a:t>DAC</a:t>
            </a:r>
            <a:r>
              <a:rPr lang="en-US" sz="1000" dirty="0"/>
              <a:t>: Data Analytics Center</a:t>
            </a:r>
          </a:p>
          <a:p>
            <a:r>
              <a:rPr lang="en-US" sz="1000" b="1" dirty="0"/>
              <a:t>RP: </a:t>
            </a:r>
            <a:r>
              <a:rPr lang="en-US" sz="1000" dirty="0"/>
              <a:t>Research Proposal</a:t>
            </a:r>
          </a:p>
          <a:p>
            <a:r>
              <a:rPr lang="en-US" sz="1000" b="1" dirty="0"/>
              <a:t>IN: </a:t>
            </a:r>
            <a:r>
              <a:rPr lang="en-US" sz="1000" dirty="0"/>
              <a:t>Initiative 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DF992588-7088-EAC0-7D32-3E6666BB0D8D}"/>
              </a:ext>
            </a:extLst>
          </p:cNvPr>
          <p:cNvCxnSpPr>
            <a:cxnSpLocks/>
          </p:cNvCxnSpPr>
          <p:nvPr/>
        </p:nvCxnSpPr>
        <p:spPr>
          <a:xfrm>
            <a:off x="2280001" y="1403557"/>
            <a:ext cx="0" cy="1657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D84DDFA-03C9-071B-1FA7-8D7D85264A7D}"/>
              </a:ext>
            </a:extLst>
          </p:cNvPr>
          <p:cNvSpPr/>
          <p:nvPr/>
        </p:nvSpPr>
        <p:spPr>
          <a:xfrm>
            <a:off x="219918" y="3611107"/>
            <a:ext cx="1221315" cy="7984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DAC reviews to assure data requested is feasible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85D6083-91FC-37F8-CA69-C6DB1610FE62}"/>
              </a:ext>
            </a:extLst>
          </p:cNvPr>
          <p:cNvCxnSpPr>
            <a:cxnSpLocks/>
            <a:stCxn id="66" idx="3"/>
            <a:endCxn id="60" idx="1"/>
          </p:cNvCxnSpPr>
          <p:nvPr/>
        </p:nvCxnSpPr>
        <p:spPr>
          <a:xfrm>
            <a:off x="1314225" y="4817647"/>
            <a:ext cx="467017" cy="1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8CC3ED3-A471-69AF-C60A-B9892C39F8A1}"/>
              </a:ext>
            </a:extLst>
          </p:cNvPr>
          <p:cNvCxnSpPr>
            <a:cxnSpLocks/>
          </p:cNvCxnSpPr>
          <p:nvPr/>
        </p:nvCxnSpPr>
        <p:spPr>
          <a:xfrm>
            <a:off x="2280001" y="4419600"/>
            <a:ext cx="0" cy="1524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BCBABC25-2533-6068-6B6A-ABC0B1A7ABF0}"/>
              </a:ext>
            </a:extLst>
          </p:cNvPr>
          <p:cNvCxnSpPr>
            <a:cxnSpLocks/>
            <a:stCxn id="60" idx="2"/>
            <a:endCxn id="147" idx="0"/>
          </p:cNvCxnSpPr>
          <p:nvPr/>
        </p:nvCxnSpPr>
        <p:spPr>
          <a:xfrm>
            <a:off x="2280002" y="5105400"/>
            <a:ext cx="0" cy="36576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D6FBC45B-63C1-C006-1A35-5C1DC2D3EB93}"/>
              </a:ext>
            </a:extLst>
          </p:cNvPr>
          <p:cNvSpPr txBox="1"/>
          <p:nvPr/>
        </p:nvSpPr>
        <p:spPr>
          <a:xfrm>
            <a:off x="1219200" y="4494737"/>
            <a:ext cx="901113" cy="382063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900" dirty="0"/>
              <a:t>Yes +/- revisions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016093A-F1E4-4F26-11BD-9ED7E02EC2C4}"/>
              </a:ext>
            </a:extLst>
          </p:cNvPr>
          <p:cNvSpPr txBox="1"/>
          <p:nvPr/>
        </p:nvSpPr>
        <p:spPr>
          <a:xfrm>
            <a:off x="1366229" y="4959366"/>
            <a:ext cx="539151" cy="243564"/>
          </a:xfrm>
          <a:prstGeom prst="rect">
            <a:avLst/>
          </a:prstGeom>
          <a:noFill/>
          <a:ln>
            <a:noFill/>
            <a:headEnd type="none" w="med" len="med"/>
            <a:tailEnd type="triangle" w="med" len="med"/>
          </a:ln>
        </p:spPr>
        <p:txBody>
          <a:bodyPr wrap="square" lIns="104046" tIns="52024" rIns="104046" bIns="52024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BAFAFFCE-D8EF-8F13-A72E-AD8DABEF63E2}"/>
              </a:ext>
            </a:extLst>
          </p:cNvPr>
          <p:cNvSpPr/>
          <p:nvPr/>
        </p:nvSpPr>
        <p:spPr>
          <a:xfrm>
            <a:off x="1822292" y="6474797"/>
            <a:ext cx="956056" cy="5826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950" dirty="0">
                <a:solidFill>
                  <a:schemeClr val="tx1"/>
                </a:solidFill>
              </a:rPr>
              <a:t>SDOC notifies DAC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832AB5D7-73D9-BDA0-F13C-9B1AE91F67FC}"/>
              </a:ext>
            </a:extLst>
          </p:cNvPr>
          <p:cNvCxnSpPr>
            <a:cxnSpLocks/>
          </p:cNvCxnSpPr>
          <p:nvPr/>
        </p:nvCxnSpPr>
        <p:spPr>
          <a:xfrm>
            <a:off x="2280001" y="7862474"/>
            <a:ext cx="0" cy="34898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Oval 174">
            <a:extLst>
              <a:ext uri="{FF2B5EF4-FFF2-40B4-BE49-F238E27FC236}">
                <a16:creationId xmlns:a16="http://schemas.microsoft.com/office/drawing/2014/main" id="{5B58F931-A555-9314-1785-61925E4A6B8E}"/>
              </a:ext>
            </a:extLst>
          </p:cNvPr>
          <p:cNvSpPr/>
          <p:nvPr/>
        </p:nvSpPr>
        <p:spPr>
          <a:xfrm>
            <a:off x="1822292" y="7279795"/>
            <a:ext cx="956056" cy="58267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4046" tIns="52024" rIns="104046" bIns="52024" rtlCol="0" anchor="ctr"/>
          <a:lstStyle/>
          <a:p>
            <a:pPr algn="ctr"/>
            <a:r>
              <a:rPr lang="en-US" sz="950" dirty="0">
                <a:solidFill>
                  <a:schemeClr val="tx1"/>
                </a:solidFill>
              </a:rPr>
              <a:t>SDOC approves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5C239680-1184-323D-9E27-D142AB8B9241}"/>
              </a:ext>
            </a:extLst>
          </p:cNvPr>
          <p:cNvCxnSpPr>
            <a:cxnSpLocks/>
          </p:cNvCxnSpPr>
          <p:nvPr/>
        </p:nvCxnSpPr>
        <p:spPr>
          <a:xfrm>
            <a:off x="2286000" y="7057476"/>
            <a:ext cx="0" cy="22231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5B71336E-E797-C2AD-DDAA-573604593EF0}"/>
              </a:ext>
            </a:extLst>
          </p:cNvPr>
          <p:cNvCxnSpPr>
            <a:cxnSpLocks/>
          </p:cNvCxnSpPr>
          <p:nvPr/>
        </p:nvCxnSpPr>
        <p:spPr>
          <a:xfrm flipH="1" flipV="1">
            <a:off x="2278208" y="6523244"/>
            <a:ext cx="3586" cy="3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35EAEDD6-E471-43B3-F932-937FC51DC6E7}"/>
              </a:ext>
            </a:extLst>
          </p:cNvPr>
          <p:cNvCxnSpPr>
            <a:cxnSpLocks/>
            <a:stCxn id="13" idx="1"/>
            <a:endCxn id="7" idx="3"/>
          </p:cNvCxnSpPr>
          <p:nvPr/>
        </p:nvCxnSpPr>
        <p:spPr>
          <a:xfrm rot="10800000" flipV="1">
            <a:off x="1441233" y="3081606"/>
            <a:ext cx="179272" cy="92873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F8C1C1E-7D7C-047C-DBD1-7D3874E47C6C}"/>
              </a:ext>
            </a:extLst>
          </p:cNvPr>
          <p:cNvCxnSpPr>
            <a:stCxn id="7" idx="2"/>
            <a:endCxn id="66" idx="0"/>
          </p:cNvCxnSpPr>
          <p:nvPr/>
        </p:nvCxnSpPr>
        <p:spPr>
          <a:xfrm rot="16200000" flipH="1">
            <a:off x="775023" y="4465133"/>
            <a:ext cx="116726" cy="562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6D08B78-F5EB-8956-69E8-F9EE6D590EBB}"/>
              </a:ext>
            </a:extLst>
          </p:cNvPr>
          <p:cNvSpPr/>
          <p:nvPr/>
        </p:nvSpPr>
        <p:spPr>
          <a:xfrm>
            <a:off x="1324190" y="4879818"/>
            <a:ext cx="433888" cy="706171"/>
          </a:xfrm>
          <a:custGeom>
            <a:avLst/>
            <a:gdLst>
              <a:gd name="connsiteX0" fmla="*/ 0 w 229924"/>
              <a:gd name="connsiteY0" fmla="*/ 0 h 307818"/>
              <a:gd name="connsiteX1" fmla="*/ 226337 w 229924"/>
              <a:gd name="connsiteY1" fmla="*/ 54321 h 307818"/>
              <a:gd name="connsiteX2" fmla="*/ 144856 w 229924"/>
              <a:gd name="connsiteY2" fmla="*/ 307818 h 307818"/>
              <a:gd name="connsiteX3" fmla="*/ 144856 w 229924"/>
              <a:gd name="connsiteY3" fmla="*/ 307818 h 307818"/>
              <a:gd name="connsiteX0" fmla="*/ 0 w 229924"/>
              <a:gd name="connsiteY0" fmla="*/ 0 h 706171"/>
              <a:gd name="connsiteX1" fmla="*/ 226337 w 229924"/>
              <a:gd name="connsiteY1" fmla="*/ 54321 h 706171"/>
              <a:gd name="connsiteX2" fmla="*/ 144856 w 229924"/>
              <a:gd name="connsiteY2" fmla="*/ 307818 h 706171"/>
              <a:gd name="connsiteX3" fmla="*/ 3388 w 229924"/>
              <a:gd name="connsiteY3" fmla="*/ 706171 h 706171"/>
              <a:gd name="connsiteX0" fmla="*/ 0 w 234664"/>
              <a:gd name="connsiteY0" fmla="*/ 0 h 706171"/>
              <a:gd name="connsiteX1" fmla="*/ 231215 w 234664"/>
              <a:gd name="connsiteY1" fmla="*/ 217283 h 706171"/>
              <a:gd name="connsiteX2" fmla="*/ 144856 w 234664"/>
              <a:gd name="connsiteY2" fmla="*/ 307818 h 706171"/>
              <a:gd name="connsiteX3" fmla="*/ 3388 w 234664"/>
              <a:gd name="connsiteY3" fmla="*/ 706171 h 706171"/>
              <a:gd name="connsiteX0" fmla="*/ 0 w 233788"/>
              <a:gd name="connsiteY0" fmla="*/ 0 h 706171"/>
              <a:gd name="connsiteX1" fmla="*/ 231215 w 233788"/>
              <a:gd name="connsiteY1" fmla="*/ 217283 h 706171"/>
              <a:gd name="connsiteX2" fmla="*/ 130222 w 233788"/>
              <a:gd name="connsiteY2" fmla="*/ 516047 h 706171"/>
              <a:gd name="connsiteX3" fmla="*/ 3388 w 233788"/>
              <a:gd name="connsiteY3" fmla="*/ 706171 h 70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788" h="706171">
                <a:moveTo>
                  <a:pt x="0" y="0"/>
                </a:moveTo>
                <a:cubicBezTo>
                  <a:pt x="101097" y="1509"/>
                  <a:pt x="209511" y="131275"/>
                  <a:pt x="231215" y="217283"/>
                </a:cubicBezTo>
                <a:cubicBezTo>
                  <a:pt x="252919" y="303291"/>
                  <a:pt x="130222" y="516047"/>
                  <a:pt x="130222" y="516047"/>
                </a:cubicBezTo>
                <a:lnTo>
                  <a:pt x="3388" y="706171"/>
                </a:ln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F7953A90-F0CE-3AD6-A2C2-023953AE589F}"/>
              </a:ext>
            </a:extLst>
          </p:cNvPr>
          <p:cNvCxnSpPr>
            <a:stCxn id="149" idx="1"/>
            <a:endCxn id="7" idx="1"/>
          </p:cNvCxnSpPr>
          <p:nvPr/>
        </p:nvCxnSpPr>
        <p:spPr>
          <a:xfrm rot="10800000">
            <a:off x="219918" y="4010345"/>
            <a:ext cx="1602374" cy="2755793"/>
          </a:xfrm>
          <a:prstGeom prst="bentConnector3">
            <a:avLst>
              <a:gd name="adj1" fmla="val 10839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349F01-22C8-480A-EC23-2974AF77A9B4}"/>
              </a:ext>
            </a:extLst>
          </p:cNvPr>
          <p:cNvCxnSpPr>
            <a:stCxn id="117" idx="2"/>
            <a:endCxn id="69" idx="0"/>
          </p:cNvCxnSpPr>
          <p:nvPr/>
        </p:nvCxnSpPr>
        <p:spPr>
          <a:xfrm>
            <a:off x="3848100" y="1095533"/>
            <a:ext cx="0" cy="1624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417CBC1-3017-8B87-7C1F-482DFA0C19E7}"/>
              </a:ext>
            </a:extLst>
          </p:cNvPr>
          <p:cNvCxnSpPr>
            <a:stCxn id="69" idx="2"/>
            <a:endCxn id="339" idx="0"/>
          </p:cNvCxnSpPr>
          <p:nvPr/>
        </p:nvCxnSpPr>
        <p:spPr>
          <a:xfrm>
            <a:off x="3848100" y="3295639"/>
            <a:ext cx="1" cy="208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BBEF709-0D04-5C1C-4601-653FF141FF1E}"/>
              </a:ext>
            </a:extLst>
          </p:cNvPr>
          <p:cNvCxnSpPr>
            <a:cxnSpLocks/>
          </p:cNvCxnSpPr>
          <p:nvPr/>
        </p:nvCxnSpPr>
        <p:spPr>
          <a:xfrm>
            <a:off x="4454170" y="4038600"/>
            <a:ext cx="301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FA14243-D695-433D-E046-9E29A904F384}"/>
              </a:ext>
            </a:extLst>
          </p:cNvPr>
          <p:cNvCxnSpPr>
            <a:endCxn id="334" idx="0"/>
          </p:cNvCxnSpPr>
          <p:nvPr/>
        </p:nvCxnSpPr>
        <p:spPr>
          <a:xfrm>
            <a:off x="5466909" y="2263142"/>
            <a:ext cx="1015" cy="152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B68A530-182C-3A09-6E9A-0C3C28C07E2F}"/>
              </a:ext>
            </a:extLst>
          </p:cNvPr>
          <p:cNvCxnSpPr>
            <a:stCxn id="147" idx="2"/>
            <a:endCxn id="149" idx="0"/>
          </p:cNvCxnSpPr>
          <p:nvPr/>
        </p:nvCxnSpPr>
        <p:spPr>
          <a:xfrm>
            <a:off x="2300320" y="6237494"/>
            <a:ext cx="0" cy="237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73AB5CC-4369-40C9-AE67-4B71A5311C1A}"/>
              </a:ext>
            </a:extLst>
          </p:cNvPr>
          <p:cNvSpPr txBox="1"/>
          <p:nvPr/>
        </p:nvSpPr>
        <p:spPr>
          <a:xfrm>
            <a:off x="-23352" y="9318648"/>
            <a:ext cx="7191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*If changes are made to the original RP, investigator must notify SDOC and follow the </a:t>
            </a:r>
            <a:r>
              <a:rPr lang="en-US" sz="1100"/>
              <a:t>revision process.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296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7311B5B7B5943A45362769860F5F8" ma:contentTypeVersion="16" ma:contentTypeDescription="Create a new document." ma:contentTypeScope="" ma:versionID="e122987e36675ed28c28e98af31c73f5">
  <xsd:schema xmlns:xsd="http://www.w3.org/2001/XMLSchema" xmlns:xs="http://www.w3.org/2001/XMLSchema" xmlns:p="http://schemas.microsoft.com/office/2006/metadata/properties" xmlns:ns2="d82568ff-322f-4f21-be09-8a00644d962f" xmlns:ns3="70fb06a8-dcd0-4ba6-971a-e2094973fd8a" targetNamespace="http://schemas.microsoft.com/office/2006/metadata/properties" ma:root="true" ma:fieldsID="bf12c5695ce02db52ed9c0a44b21c9ac" ns2:_="" ns3:_="">
    <xsd:import namespace="d82568ff-322f-4f21-be09-8a00644d962f"/>
    <xsd:import namespace="70fb06a8-dcd0-4ba6-971a-e2094973fd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568ff-322f-4f21-be09-8a00644d9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34e1687-8b92-480c-a445-5aade4150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fb06a8-dcd0-4ba6-971a-e2094973fd8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226a360-4260-419a-86ef-33b7dec2818e}" ma:internalName="TaxCatchAll" ma:showField="CatchAllData" ma:web="70fb06a8-dcd0-4ba6-971a-e2094973fd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fb06a8-dcd0-4ba6-971a-e2094973fd8a" xsi:nil="true"/>
    <lcf76f155ced4ddcb4097134ff3c332f xmlns="d82568ff-322f-4f21-be09-8a00644d96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641CF7-E5CD-4E1F-9B33-9C17A20DFB1A}"/>
</file>

<file path=customXml/itemProps2.xml><?xml version="1.0" encoding="utf-8"?>
<ds:datastoreItem xmlns:ds="http://schemas.openxmlformats.org/officeDocument/2006/customXml" ds:itemID="{FC91CA45-0E32-4D26-8F19-B1D17E1CE3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3E9D4-2175-4079-960E-80D962835725}">
  <ds:schemaRefs>
    <ds:schemaRef ds:uri="http://schemas.microsoft.com/office/2006/metadata/properties"/>
    <ds:schemaRef ds:uri="http://schemas.microsoft.com/office/infopath/2007/PartnerControls"/>
    <ds:schemaRef ds:uri="32a51b2b-c203-4dda-9b56-952d347a085d"/>
    <ds:schemaRef ds:uri="70fb06a8-dcd0-4ba6-971a-e2094973fd8a"/>
    <ds:schemaRef ds:uri="d82568ff-322f-4f21-be09-8a00644d962f"/>
  </ds:schemaRefs>
</ds:datastoreItem>
</file>

<file path=docMetadata/LabelInfo.xml><?xml version="1.0" encoding="utf-8"?>
<clbl:labelList xmlns:clbl="http://schemas.microsoft.com/office/2020/mipLabelMetadata">
  <clbl:label id="{046da4d3-ba20-4986-879c-49e262eff745}" enabled="1" method="Standard" siteId="{9f693e63-5e9e-4ced-98a4-8ab28f9d0c2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354</Words>
  <Application>Microsoft Office PowerPoint</Application>
  <PresentationFormat>Custom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Research Proposal, Initiative, and Data Request Process</vt:lpstr>
      <vt:lpstr>PowerPoint Presentation</vt:lpstr>
    </vt:vector>
  </TitlesOfParts>
  <Company>CCHMC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PR-COIN’s Research Process</dc:title>
  <dc:creator>Griffin, Nancy</dc:creator>
  <cp:lastModifiedBy>Liu, Alice</cp:lastModifiedBy>
  <cp:revision>52</cp:revision>
  <cp:lastPrinted>2016-06-29T22:48:08Z</cp:lastPrinted>
  <dcterms:created xsi:type="dcterms:W3CDTF">2016-04-28T20:29:25Z</dcterms:created>
  <dcterms:modified xsi:type="dcterms:W3CDTF">2022-12-12T19:22:57Z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0x010100B587311B5B7B5943A45362769860F5F8</vt:lpwstr>
  </property>
  <property fmtid="{D5CDD505-2E9C-101B-9397-08002B2CF9AE}" pid="3" name="Order">
    <vt:r8>7100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CopySource">
    <vt:lpwstr>https://portal.pr-coin.org/Research Activities/Investigator Resources/Research Proposal Resources/PR-COINs Research and Data Request Process - revised July 2016.pptx</vt:lpwstr>
  </property>
  <property fmtid="{D5CDD505-2E9C-101B-9397-08002B2CF9AE}" pid="8" name="MediaServiceImageTags">
    <vt:lpwstr/>
  </property>
</Properties>
</file>